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6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AC18"/>
    <a:srgbClr val="0077C8"/>
    <a:srgbClr val="EF7743"/>
    <a:srgbClr val="55B0F2"/>
    <a:srgbClr val="9BDD48"/>
    <a:srgbClr val="8856F2"/>
    <a:srgbClr val="16314A"/>
    <a:srgbClr val="AFDAEB"/>
    <a:srgbClr val="A4A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5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4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C204682-EB1F-43DE-AD12-CAA1FBE6F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636ABD-DF8B-4CCA-B3C1-91AA36F40A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95DDA-970B-4040-9BD7-DF3062F414D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C560B8-39D6-4E3E-958D-E7E87068FC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833A07-1483-46EF-AF56-87C1755A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B9828-E7ED-41EC-AB80-F7DD6DFA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14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7ED98-2577-449B-B41F-90B9519580B1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D016E-82EE-4C57-B2AD-2DEED9063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621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3701D61A-F63C-4B6A-B363-83253741CE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5017" y="364503"/>
            <a:ext cx="2298582" cy="241956"/>
          </a:xfrm>
          <a:prstGeom prst="rect">
            <a:avLst/>
          </a:prstGeom>
        </p:spPr>
      </p:pic>
      <p:sp>
        <p:nvSpPr>
          <p:cNvPr id="20" name="텍스트 개체 틀 21">
            <a:extLst>
              <a:ext uri="{FF2B5EF4-FFF2-40B4-BE49-F238E27FC236}">
                <a16:creationId xmlns:a16="http://schemas.microsoft.com/office/drawing/2014/main" id="{28D0416B-5031-4AE4-8DE9-A5BE7030F6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7187" y="4750025"/>
            <a:ext cx="4259014" cy="2426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5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Write date here</a:t>
            </a:r>
            <a:endParaRPr lang="ko-KR" altLang="en-US" dirty="0"/>
          </a:p>
        </p:txBody>
      </p:sp>
      <p:sp>
        <p:nvSpPr>
          <p:cNvPr id="21" name="텍스트 개체 틀 21">
            <a:extLst>
              <a:ext uri="{FF2B5EF4-FFF2-40B4-BE49-F238E27FC236}">
                <a16:creationId xmlns:a16="http://schemas.microsoft.com/office/drawing/2014/main" id="{E7ED4B80-CBD9-4B4E-BD52-793C5AA1E5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87" y="5390715"/>
            <a:ext cx="4259014" cy="2426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5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Write organization here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9EB494-2967-4F57-9CA8-2DFD1126C2D7}"/>
              </a:ext>
            </a:extLst>
          </p:cNvPr>
          <p:cNvSpPr txBox="1"/>
          <p:nvPr userDrawn="1"/>
        </p:nvSpPr>
        <p:spPr>
          <a:xfrm>
            <a:off x="817187" y="4457014"/>
            <a:ext cx="61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0077C8"/>
                </a:solidFill>
              </a:rPr>
              <a:t>Date</a:t>
            </a:r>
            <a:endParaRPr lang="ko-KR" altLang="en-US" sz="1500" b="1" dirty="0">
              <a:solidFill>
                <a:srgbClr val="0077C8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7FA65B-2F87-483F-9AA7-4850FE67AA7E}"/>
              </a:ext>
            </a:extLst>
          </p:cNvPr>
          <p:cNvSpPr txBox="1"/>
          <p:nvPr userDrawn="1"/>
        </p:nvSpPr>
        <p:spPr>
          <a:xfrm>
            <a:off x="817187" y="5096503"/>
            <a:ext cx="13619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0077C8"/>
                </a:solidFill>
              </a:rPr>
              <a:t>Organization</a:t>
            </a:r>
            <a:endParaRPr lang="ko-KR" altLang="en-US" sz="1500" b="1" dirty="0">
              <a:solidFill>
                <a:srgbClr val="0077C8"/>
              </a:solidFill>
            </a:endParaRPr>
          </a:p>
        </p:txBody>
      </p:sp>
      <p:sp>
        <p:nvSpPr>
          <p:cNvPr id="24" name="텍스트 개체 틀 11">
            <a:extLst>
              <a:ext uri="{FF2B5EF4-FFF2-40B4-BE49-F238E27FC236}">
                <a16:creationId xmlns:a16="http://schemas.microsoft.com/office/drawing/2014/main" id="{5E27509D-58CF-4079-B7E7-2A5F74FFA1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856" y="1652619"/>
            <a:ext cx="5759450" cy="137473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ts val="5000"/>
              </a:lnSpc>
              <a:buNone/>
              <a:defRPr sz="50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Write Your </a:t>
            </a:r>
            <a:br>
              <a:rPr lang="en-US" altLang="ko-KR" dirty="0"/>
            </a:br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87547265-CDF8-4FE0-8FDA-FD7677247E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856" y="3082980"/>
            <a:ext cx="5759450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>
              <a:buNone/>
              <a:defRPr lang="ko-KR" altLang="en-US" sz="3000" b="1" spc="0" baseline="0">
                <a:ln cmpd="sng">
                  <a:noFill/>
                </a:ln>
                <a:solidFill>
                  <a:srgbClr val="0077C8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228600" lvl="0" indent="-228600" fontAlgn="t" latinLnBrk="0">
              <a:spcBef>
                <a:spcPct val="0"/>
              </a:spcBef>
            </a:pPr>
            <a:r>
              <a:rPr lang="en-US" altLang="ko-KR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9568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래픽 27">
            <a:extLst>
              <a:ext uri="{FF2B5EF4-FFF2-40B4-BE49-F238E27FC236}">
                <a16:creationId xmlns:a16="http://schemas.microsoft.com/office/drawing/2014/main" id="{9D00EF46-73F8-4781-B6EE-35A8914835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0705" y="6482863"/>
            <a:ext cx="1684031" cy="1772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3013B1-8828-44AB-BA93-74BED52D4F41}"/>
              </a:ext>
            </a:extLst>
          </p:cNvPr>
          <p:cNvSpPr txBox="1"/>
          <p:nvPr userDrawn="1"/>
        </p:nvSpPr>
        <p:spPr>
          <a:xfrm>
            <a:off x="53784" y="6620749"/>
            <a:ext cx="609738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700" b="1" dirty="0">
                <a:solidFill>
                  <a:srgbClr val="A4A8A9"/>
                </a:solidFill>
              </a:rPr>
              <a:t>2022 Samsung Research. All rights reserved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E689F84E-FEDD-4ACD-B0BC-3D2CD592D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832" y="1425182"/>
            <a:ext cx="2754664" cy="61401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E4648C44-394C-49CA-945C-9F5D4736A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4440" y="1649309"/>
            <a:ext cx="2931713" cy="321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672F108A-2156-4E86-9918-AFEAA3AC09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439" y="2561670"/>
            <a:ext cx="2931713" cy="7626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700"/>
              </a:lnSpc>
              <a:buNone/>
              <a:defRPr sz="175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Write text here</a:t>
            </a:r>
          </a:p>
          <a:p>
            <a:pPr lvl="0"/>
            <a:r>
              <a:rPr lang="en-US" altLang="ko-KR" dirty="0"/>
              <a:t>Write text here</a:t>
            </a:r>
          </a:p>
        </p:txBody>
      </p:sp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2194CA99-B038-4E7D-86CE-9C1A7A5961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3505" y="1649309"/>
            <a:ext cx="2931713" cy="3215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02</a:t>
            </a: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CB061030-68A5-4D2A-86B4-C2E08AF93A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63504" y="2005009"/>
            <a:ext cx="2931713" cy="32151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7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Insert your section title</a:t>
            </a:r>
          </a:p>
          <a:p>
            <a:pPr lvl="0"/>
            <a:r>
              <a:rPr lang="en-US" altLang="ko-KR" b="0" i="0" dirty="0">
                <a:solidFill>
                  <a:srgbClr val="1A1A1B"/>
                </a:solidFill>
                <a:effectLst/>
                <a:latin typeface="Noto Sans" panose="020B0502040204020203" pitchFamily="34" charset="0"/>
              </a:rPr>
              <a:t> </a:t>
            </a:r>
            <a:endParaRPr lang="en-US" altLang="ko-KR" dirty="0"/>
          </a:p>
        </p:txBody>
      </p:sp>
      <p:sp>
        <p:nvSpPr>
          <p:cNvPr id="35" name="텍스트 개체 틀 5">
            <a:extLst>
              <a:ext uri="{FF2B5EF4-FFF2-40B4-BE49-F238E27FC236}">
                <a16:creationId xmlns:a16="http://schemas.microsoft.com/office/drawing/2014/main" id="{4C234879-4F44-4F06-8D16-76CD7A23F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63504" y="2561670"/>
            <a:ext cx="2931713" cy="7626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700"/>
              </a:lnSpc>
              <a:buNone/>
              <a:defRPr sz="175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Write text here</a:t>
            </a:r>
          </a:p>
          <a:p>
            <a:pPr lvl="0"/>
            <a:r>
              <a:rPr lang="en-US" altLang="ko-KR" dirty="0"/>
              <a:t>Write text here</a:t>
            </a:r>
          </a:p>
        </p:txBody>
      </p:sp>
      <p:sp>
        <p:nvSpPr>
          <p:cNvPr id="36" name="텍스트 개체 틀 5">
            <a:extLst>
              <a:ext uri="{FF2B5EF4-FFF2-40B4-BE49-F238E27FC236}">
                <a16:creationId xmlns:a16="http://schemas.microsoft.com/office/drawing/2014/main" id="{5DF84444-AC16-41C3-9344-9152241962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94439" y="3770206"/>
            <a:ext cx="2931713" cy="3215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03</a:t>
            </a:r>
          </a:p>
        </p:txBody>
      </p:sp>
      <p:sp>
        <p:nvSpPr>
          <p:cNvPr id="37" name="텍스트 개체 틀 5">
            <a:extLst>
              <a:ext uri="{FF2B5EF4-FFF2-40B4-BE49-F238E27FC236}">
                <a16:creationId xmlns:a16="http://schemas.microsoft.com/office/drawing/2014/main" id="{193257A3-EEF5-4694-A34F-33D910A45B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4438" y="4125906"/>
            <a:ext cx="2931713" cy="32151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7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Insert your section title</a:t>
            </a:r>
          </a:p>
          <a:p>
            <a:pPr lvl="0"/>
            <a:r>
              <a:rPr lang="en-US" altLang="ko-KR" b="0" i="0" dirty="0">
                <a:solidFill>
                  <a:srgbClr val="1A1A1B"/>
                </a:solidFill>
                <a:effectLst/>
                <a:latin typeface="Noto Sans" panose="020B0502040204020203" pitchFamily="34" charset="0"/>
              </a:rPr>
              <a:t> </a:t>
            </a:r>
            <a:endParaRPr lang="en-US" altLang="ko-KR" dirty="0"/>
          </a:p>
        </p:txBody>
      </p:sp>
      <p:sp>
        <p:nvSpPr>
          <p:cNvPr id="38" name="텍스트 개체 틀 5">
            <a:extLst>
              <a:ext uri="{FF2B5EF4-FFF2-40B4-BE49-F238E27FC236}">
                <a16:creationId xmlns:a16="http://schemas.microsoft.com/office/drawing/2014/main" id="{CA839D33-3F4E-4D30-9107-90DF2BD98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94438" y="4682567"/>
            <a:ext cx="2931713" cy="7626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700"/>
              </a:lnSpc>
              <a:buNone/>
              <a:defRPr sz="175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Write text here</a:t>
            </a:r>
          </a:p>
          <a:p>
            <a:pPr lvl="0"/>
            <a:r>
              <a:rPr lang="en-US" altLang="ko-KR" dirty="0"/>
              <a:t>Write text here</a:t>
            </a:r>
          </a:p>
        </p:txBody>
      </p:sp>
      <p:sp>
        <p:nvSpPr>
          <p:cNvPr id="39" name="텍스트 개체 틀 5">
            <a:extLst>
              <a:ext uri="{FF2B5EF4-FFF2-40B4-BE49-F238E27FC236}">
                <a16:creationId xmlns:a16="http://schemas.microsoft.com/office/drawing/2014/main" id="{9B227AB0-5106-4F4A-B039-A8CC9CDE5F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63504" y="3770206"/>
            <a:ext cx="2931713" cy="3215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04</a:t>
            </a:r>
          </a:p>
        </p:txBody>
      </p:sp>
      <p:sp>
        <p:nvSpPr>
          <p:cNvPr id="40" name="텍스트 개체 틀 5">
            <a:extLst>
              <a:ext uri="{FF2B5EF4-FFF2-40B4-BE49-F238E27FC236}">
                <a16:creationId xmlns:a16="http://schemas.microsoft.com/office/drawing/2014/main" id="{EF4746A3-0A2C-42FF-8CA3-76CD26DE58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63503" y="4125906"/>
            <a:ext cx="2931713" cy="32151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7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Insert your section title</a:t>
            </a:r>
          </a:p>
          <a:p>
            <a:pPr lvl="0"/>
            <a:r>
              <a:rPr lang="en-US" altLang="ko-KR" b="0" i="0" dirty="0">
                <a:solidFill>
                  <a:srgbClr val="1A1A1B"/>
                </a:solidFill>
                <a:effectLst/>
                <a:latin typeface="Noto Sans" panose="020B0502040204020203" pitchFamily="34" charset="0"/>
              </a:rPr>
              <a:t> </a:t>
            </a:r>
            <a:endParaRPr lang="en-US" altLang="ko-KR" dirty="0"/>
          </a:p>
        </p:txBody>
      </p:sp>
      <p:sp>
        <p:nvSpPr>
          <p:cNvPr id="41" name="텍스트 개체 틀 5">
            <a:extLst>
              <a:ext uri="{FF2B5EF4-FFF2-40B4-BE49-F238E27FC236}">
                <a16:creationId xmlns:a16="http://schemas.microsoft.com/office/drawing/2014/main" id="{D33F406A-736C-401E-981D-551AC6D84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63503" y="4682567"/>
            <a:ext cx="2931713" cy="7626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700"/>
              </a:lnSpc>
              <a:buNone/>
              <a:defRPr sz="175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Write text here</a:t>
            </a:r>
          </a:p>
          <a:p>
            <a:pPr lvl="0"/>
            <a:r>
              <a:rPr lang="en-US" altLang="ko-KR" dirty="0"/>
              <a:t>Write text here</a:t>
            </a:r>
          </a:p>
        </p:txBody>
      </p:sp>
      <p:sp>
        <p:nvSpPr>
          <p:cNvPr id="42" name="텍스트 개체 틀 5">
            <a:extLst>
              <a:ext uri="{FF2B5EF4-FFF2-40B4-BE49-F238E27FC236}">
                <a16:creationId xmlns:a16="http://schemas.microsoft.com/office/drawing/2014/main" id="{C2E909B3-7703-41FA-817B-D77B3655E1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94438" y="2006585"/>
            <a:ext cx="2931713" cy="32151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7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Insert your section title</a:t>
            </a:r>
          </a:p>
          <a:p>
            <a:pPr lvl="0"/>
            <a:r>
              <a:rPr lang="en-US" altLang="ko-KR" b="0" i="0" dirty="0">
                <a:solidFill>
                  <a:srgbClr val="1A1A1B"/>
                </a:solidFill>
                <a:effectLst/>
                <a:latin typeface="Noto Sans" panose="020B0502040204020203" pitchFamily="34" charset="0"/>
              </a:rPr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538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1BF948E-9853-4D2D-8771-94F279185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69"/>
            <a:ext cx="12192000" cy="83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B36920-7B08-4DA4-A964-E078E0303473}"/>
              </a:ext>
            </a:extLst>
          </p:cNvPr>
          <p:cNvSpPr txBox="1"/>
          <p:nvPr userDrawn="1"/>
        </p:nvSpPr>
        <p:spPr>
          <a:xfrm>
            <a:off x="53784" y="6620749"/>
            <a:ext cx="609738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700" b="1" dirty="0">
                <a:solidFill>
                  <a:srgbClr val="A4A8A9"/>
                </a:solidFill>
              </a:rPr>
              <a:t>2022 Samsung Research. All rights reserved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A1122F-339C-4300-8D5A-794E1DF0E8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18896"/>
            <a:ext cx="6226710" cy="614011"/>
          </a:xfrm>
          <a:prstGeom prst="rect">
            <a:avLst/>
          </a:prstGeom>
        </p:spPr>
        <p:txBody>
          <a:bodyPr wrap="none" lIns="0" anchor="ctr"/>
          <a:lstStyle>
            <a:lvl1pPr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Insert your section title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EE3FE3A6-8A61-42A4-A6B0-27D7F58EC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1138" y="241344"/>
            <a:ext cx="1683993" cy="177263"/>
          </a:xfrm>
          <a:prstGeom prst="rect">
            <a:avLst/>
          </a:prstGeom>
        </p:spPr>
      </p:pic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363301F8-5CF2-4AB5-8E68-73015DA6E2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865" y="1245235"/>
            <a:ext cx="11097305" cy="652145"/>
          </a:xfrm>
          <a:prstGeom prst="rect">
            <a:avLst/>
          </a:prstGeom>
        </p:spPr>
        <p:txBody>
          <a:bodyPr lIns="0"/>
          <a:lstStyle>
            <a:lvl1pPr marL="354013" indent="-354013">
              <a:buFont typeface="Wingdings" panose="05000000000000000000" pitchFamily="2" charset="2"/>
              <a:buChar char="§"/>
              <a:defRPr sz="335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ko-KR" dirty="0"/>
              <a:t>Write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here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F8DC277-7059-4875-8827-264C9DF654A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44830" y="2156460"/>
            <a:ext cx="11081385" cy="4004310"/>
          </a:xfrm>
          <a:prstGeom prst="rect">
            <a:avLst/>
          </a:prstGeom>
        </p:spPr>
        <p:txBody>
          <a:bodyPr lIns="90000" rIns="90000"/>
          <a:lstStyle>
            <a:lvl1pPr marL="0" indent="0" latinLnBrk="0">
              <a:buFontTx/>
              <a:buNone/>
              <a:defRPr lang="ko-KR" altLang="en-US" sz="1600" spc="-3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 lang="ko-KR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ko-KR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ko-KR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ko-KR" altLang="en-US"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228600" lvl="0" indent="-228600"/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62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C46D9FE-247B-4F8B-897B-EB3C6A8A5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69"/>
            <a:ext cx="12192000" cy="83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B36920-7B08-4DA4-A964-E078E0303473}"/>
              </a:ext>
            </a:extLst>
          </p:cNvPr>
          <p:cNvSpPr txBox="1"/>
          <p:nvPr userDrawn="1"/>
        </p:nvSpPr>
        <p:spPr>
          <a:xfrm>
            <a:off x="53784" y="6620749"/>
            <a:ext cx="609738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700" b="1" dirty="0">
                <a:solidFill>
                  <a:srgbClr val="A4A8A9"/>
                </a:solidFill>
              </a:rPr>
              <a:t>2022 Samsung Research. All rights reserved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A5F766D-25EF-4A5E-B764-10B3241736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18896"/>
            <a:ext cx="6226710" cy="614011"/>
          </a:xfrm>
          <a:prstGeom prst="rect">
            <a:avLst/>
          </a:prstGeom>
        </p:spPr>
        <p:txBody>
          <a:bodyPr wrap="none" lIns="0" anchor="ctr"/>
          <a:lstStyle>
            <a:lvl1pPr>
              <a:defRPr sz="3000" b="1"/>
            </a:lvl1pPr>
          </a:lstStyle>
          <a:p>
            <a:r>
              <a:rPr lang="en-US" altLang="ko-KR" dirty="0"/>
              <a:t>Insert your section title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A9F979F-2E4D-4EB9-97F1-4103354507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1138" y="241344"/>
            <a:ext cx="1683993" cy="177263"/>
          </a:xfrm>
          <a:prstGeom prst="rect">
            <a:avLst/>
          </a:prstGeom>
        </p:spPr>
      </p:pic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1AA544A9-2379-4838-B491-8AF31F0646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865" y="1245235"/>
            <a:ext cx="11097305" cy="652145"/>
          </a:xfrm>
          <a:prstGeom prst="rect">
            <a:avLst/>
          </a:prstGeom>
        </p:spPr>
        <p:txBody>
          <a:bodyPr lIns="0"/>
          <a:lstStyle>
            <a:lvl1pPr marL="354013" indent="-354013">
              <a:buFont typeface="Wingdings" panose="05000000000000000000" pitchFamily="2" charset="2"/>
              <a:buChar char="§"/>
              <a:defRPr sz="3350" b="1">
                <a:latin typeface="+mn-lt"/>
              </a:defRPr>
            </a:lvl1pPr>
          </a:lstStyle>
          <a:p>
            <a:pPr lvl="0"/>
            <a:r>
              <a:rPr lang="en-US" altLang="ko-KR" dirty="0"/>
              <a:t>Write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here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C210F4-40CF-44C9-B82B-0AB5A3D97B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37210" y="2156460"/>
            <a:ext cx="3577590" cy="4004310"/>
          </a:xfrm>
          <a:prstGeom prst="rect">
            <a:avLst/>
          </a:prstGeom>
          <a:ln w="9525">
            <a:solidFill>
              <a:srgbClr val="AFDAEB"/>
            </a:solidFill>
          </a:ln>
        </p:spPr>
        <p:txBody>
          <a:bodyPr lIns="154800" tIns="126000" rIns="154800" bIns="126000"/>
          <a:lstStyle>
            <a:lvl1pPr marL="0" indent="0">
              <a:buNone/>
              <a:defRPr lang="ko-KR" altLang="en-US" sz="1600" spc="-30" baseline="0" dirty="0">
                <a:solidFill>
                  <a:srgbClr val="16314A"/>
                </a:solidFill>
              </a:defRPr>
            </a:lvl1pPr>
          </a:lstStyle>
          <a:p>
            <a:pPr marL="228600" lvl="0" indent="-228600" latinLnBrk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997886D-EF20-40E5-84EA-4F8D0954096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97680" y="2156460"/>
            <a:ext cx="3577590" cy="4004310"/>
          </a:xfrm>
          <a:prstGeom prst="rect">
            <a:avLst/>
          </a:prstGeom>
          <a:ln w="9525">
            <a:solidFill>
              <a:srgbClr val="AFDAEB"/>
            </a:solidFill>
          </a:ln>
        </p:spPr>
        <p:txBody>
          <a:bodyPr lIns="154800" tIns="126000" rIns="154800" bIns="126000"/>
          <a:lstStyle>
            <a:lvl1pPr marL="0" indent="0">
              <a:buNone/>
              <a:defRPr lang="ko-KR" altLang="en-US" sz="1600" spc="-30" baseline="0" dirty="0">
                <a:solidFill>
                  <a:srgbClr val="16314A"/>
                </a:solidFill>
              </a:defRPr>
            </a:lvl1pPr>
          </a:lstStyle>
          <a:p>
            <a:pPr marL="228600" lvl="0" indent="-228600" latinLnBrk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9347F40-0FB4-4857-B6DB-2C1E8BCECDC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58150" y="2156460"/>
            <a:ext cx="3577590" cy="4004310"/>
          </a:xfrm>
          <a:prstGeom prst="rect">
            <a:avLst/>
          </a:prstGeom>
          <a:ln w="9525">
            <a:solidFill>
              <a:srgbClr val="AFDAEB"/>
            </a:solidFill>
          </a:ln>
        </p:spPr>
        <p:txBody>
          <a:bodyPr lIns="154800" tIns="126000" rIns="154800" bIns="126000"/>
          <a:lstStyle>
            <a:lvl1pPr marL="0" indent="0">
              <a:buNone/>
              <a:defRPr lang="ko-KR" altLang="en-US" sz="1600" spc="-30" baseline="0" dirty="0">
                <a:solidFill>
                  <a:srgbClr val="16314A"/>
                </a:solidFill>
              </a:defRPr>
            </a:lvl1pPr>
          </a:lstStyle>
          <a:p>
            <a:pPr marL="228600" lvl="0" indent="-228600" latinLnBrk="0"/>
            <a:r>
              <a:rPr lang="en-US" altLang="ko-KR" dirty="0"/>
              <a:t>Text</a:t>
            </a:r>
            <a:endParaRPr lang="ko-KR" altLang="en-US" dirty="0"/>
          </a:p>
          <a:p>
            <a:pPr marL="228600" lvl="0" indent="-228600" latinLnBrk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791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B36920-7B08-4DA4-A964-E078E0303473}"/>
              </a:ext>
            </a:extLst>
          </p:cNvPr>
          <p:cNvSpPr txBox="1"/>
          <p:nvPr userDrawn="1"/>
        </p:nvSpPr>
        <p:spPr>
          <a:xfrm>
            <a:off x="53784" y="6620749"/>
            <a:ext cx="609738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700" b="1" dirty="0">
                <a:solidFill>
                  <a:srgbClr val="A4A8A9"/>
                </a:solidFill>
              </a:rPr>
              <a:t>2022 Samsung Research. All rights reserved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490C47-F8F0-4883-9931-6EABF46D4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69"/>
            <a:ext cx="12192000" cy="83799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A9F979F-2E4D-4EB9-97F1-4103354507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1138" y="241344"/>
            <a:ext cx="1683993" cy="17726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B7AAAB3-914E-468F-AF69-F2456F99E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18896"/>
            <a:ext cx="6226710" cy="614011"/>
          </a:xfrm>
          <a:prstGeom prst="rect">
            <a:avLst/>
          </a:prstGeom>
        </p:spPr>
        <p:txBody>
          <a:bodyPr wrap="none" lIns="0" anchor="ctr"/>
          <a:lstStyle>
            <a:lvl1pPr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Insert your section title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FE943F3B-B48C-426B-95EA-66E97D1E28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1138" y="241344"/>
            <a:ext cx="1683993" cy="177263"/>
          </a:xfrm>
          <a:prstGeom prst="rect">
            <a:avLst/>
          </a:prstGeom>
        </p:spPr>
      </p:pic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DFA7F99-0274-4A2A-B818-76A4A316FC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865" y="1245235"/>
            <a:ext cx="11097305" cy="652145"/>
          </a:xfrm>
          <a:prstGeom prst="rect">
            <a:avLst/>
          </a:prstGeom>
        </p:spPr>
        <p:txBody>
          <a:bodyPr lIns="0"/>
          <a:lstStyle>
            <a:lvl1pPr marL="354013" indent="-354013">
              <a:buFont typeface="Wingdings" panose="05000000000000000000" pitchFamily="2" charset="2"/>
              <a:buChar char="§"/>
              <a:defRPr sz="335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ko-KR" dirty="0"/>
              <a:t>Write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here</a:t>
            </a:r>
            <a:endParaRPr lang="ko-KR" altLang="en-US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0B7FA3E-0D5A-4AC3-A58F-01C81FCB6DD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25780" y="2578183"/>
            <a:ext cx="5491162" cy="1782286"/>
          </a:xfrm>
          <a:prstGeom prst="rect">
            <a:avLst/>
          </a:prstGeom>
          <a:ln w="9525">
            <a:solidFill>
              <a:srgbClr val="AFDAEB"/>
            </a:solidFill>
          </a:ln>
        </p:spPr>
        <p:txBody>
          <a:bodyPr lIns="154800" tIns="126000" rIns="154800" bIns="126000"/>
          <a:lstStyle>
            <a:lvl1pPr marL="0" indent="0" latinLnBrk="0">
              <a:buFontTx/>
              <a:buNone/>
              <a:defRPr lang="ko-KR" altLang="en-US" sz="1600" spc="-30" baseline="0">
                <a:solidFill>
                  <a:srgbClr val="16314A"/>
                </a:solidFill>
              </a:defRPr>
            </a:lvl1pPr>
            <a:lvl2pPr>
              <a:defRPr lang="ko-KR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ko-KR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ko-KR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ko-KR" altLang="en-US"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228600" lvl="0" indent="-228600"/>
            <a:r>
              <a:rPr lang="en-US" altLang="ko-KR" dirty="0"/>
              <a:t>Text</a:t>
            </a:r>
          </a:p>
          <a:p>
            <a:pPr marL="228600" lvl="0" indent="-228600"/>
            <a:endParaRPr lang="ko-KR" altLang="en-US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5009FF05-3F22-4E0D-8CD6-0EDB6ED0D5E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156008" y="2578183"/>
            <a:ext cx="5491162" cy="1782286"/>
          </a:xfrm>
          <a:prstGeom prst="rect">
            <a:avLst/>
          </a:prstGeom>
          <a:ln w="9525">
            <a:solidFill>
              <a:srgbClr val="AFDAEB"/>
            </a:solidFill>
          </a:ln>
        </p:spPr>
        <p:txBody>
          <a:bodyPr lIns="154800" tIns="126000" rIns="154800" bIns="126000"/>
          <a:lstStyle>
            <a:lvl1pPr marL="0" indent="0" latinLnBrk="0">
              <a:buFontTx/>
              <a:buNone/>
              <a:defRPr lang="ko-KR" altLang="en-US" sz="1600" spc="-30" baseline="0">
                <a:solidFill>
                  <a:srgbClr val="16314A"/>
                </a:solidFill>
              </a:defRPr>
            </a:lvl1pPr>
            <a:lvl2pPr>
              <a:defRPr lang="ko-KR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ko-KR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ko-KR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ko-KR" altLang="en-US"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228600" lvl="0" indent="-22860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298D4409-4C9D-4370-ADF5-5BAE51D4F49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5781" y="2122094"/>
            <a:ext cx="5491162" cy="456089"/>
          </a:xfrm>
          <a:prstGeom prst="rect">
            <a:avLst/>
          </a:prstGeom>
          <a:solidFill>
            <a:srgbClr val="AFDAEB"/>
          </a:solidFill>
          <a:ln w="9525">
            <a:solidFill>
              <a:srgbClr val="AFDAEB"/>
            </a:solidFill>
          </a:ln>
        </p:spPr>
        <p:txBody>
          <a:bodyPr lIns="154800" tIns="126000" rIns="154800" bIns="126000" anchor="ctr"/>
          <a:lstStyle>
            <a:lvl1pPr marL="0" indent="0" algn="ctr" latinLnBrk="0">
              <a:buNone/>
              <a:defRPr lang="ko-KR" altLang="en-US" sz="1800" spc="-3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66272D94-D36D-4538-AC4E-ADE56CF137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56009" y="2122094"/>
            <a:ext cx="5491162" cy="456089"/>
          </a:xfrm>
          <a:prstGeom prst="rect">
            <a:avLst/>
          </a:prstGeom>
          <a:solidFill>
            <a:srgbClr val="AFDAEB"/>
          </a:solidFill>
          <a:ln w="9525">
            <a:solidFill>
              <a:srgbClr val="AFDAEB"/>
            </a:solidFill>
          </a:ln>
        </p:spPr>
        <p:txBody>
          <a:bodyPr lIns="154800" tIns="126000" rIns="154800" bIns="126000" anchor="ctr"/>
          <a:lstStyle>
            <a:lvl1pPr marL="0" indent="0" algn="ctr" latinLnBrk="0">
              <a:buNone/>
              <a:defRPr lang="ko-KR" altLang="en-US" sz="1800" spc="-3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01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EE63663-C1AD-40EB-9D2E-4BDA61AD42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5017" y="364503"/>
            <a:ext cx="2298582" cy="241956"/>
          </a:xfrm>
          <a:prstGeom prst="rect">
            <a:avLst/>
          </a:prstGeom>
        </p:spPr>
      </p:pic>
      <p:sp>
        <p:nvSpPr>
          <p:cNvPr id="4" name="텍스트 개체 틀 11">
            <a:extLst>
              <a:ext uri="{FF2B5EF4-FFF2-40B4-BE49-F238E27FC236}">
                <a16:creationId xmlns:a16="http://schemas.microsoft.com/office/drawing/2014/main" id="{E6068C67-0CF7-4A74-B3C8-0BEC9EC983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856" y="2992531"/>
            <a:ext cx="5759450" cy="7335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ts val="5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5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87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EC91ECF-0054-4903-BAFA-89CF5F6486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9 </a:t>
            </a:r>
            <a:r>
              <a:rPr lang="en-US" altLang="ko-KR" dirty="0" err="1" smtClean="0">
                <a:solidFill>
                  <a:srgbClr val="FF0000"/>
                </a:solidFill>
              </a:rPr>
              <a:t>Maret</a:t>
            </a:r>
            <a:r>
              <a:rPr lang="en-US" altLang="ko-KR" dirty="0" smtClean="0">
                <a:solidFill>
                  <a:srgbClr val="FF0000"/>
                </a:solidFill>
              </a:rPr>
              <a:t> 2022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D4FD2D-201A-4DCE-A8AA-28F1752FFC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Samsung R&amp;D Institute Indonesia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A6487A-9855-4CD7-8890-CFC36BB20B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856" y="2227618"/>
            <a:ext cx="5759450" cy="1374735"/>
          </a:xfrm>
        </p:spPr>
        <p:txBody>
          <a:bodyPr/>
          <a:lstStyle/>
          <a:p>
            <a:r>
              <a:rPr lang="en-US" altLang="ko-KR" dirty="0" smtClean="0"/>
              <a:t>What Is </a:t>
            </a:r>
            <a:r>
              <a:rPr lang="en-US" altLang="ko-KR" dirty="0" err="1" smtClean="0"/>
              <a:t>Blockchain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55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Decentralized Applications (APPs)</a:t>
            </a:r>
            <a:endParaRPr lang="ko-KR" alt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35" b="1"/>
          <a:stretch/>
        </p:blipFill>
        <p:spPr>
          <a:xfrm>
            <a:off x="409426" y="3890826"/>
            <a:ext cx="11447793" cy="33053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3934" b="38960"/>
          <a:stretch/>
        </p:blipFill>
        <p:spPr>
          <a:xfrm>
            <a:off x="1296492" y="1295844"/>
            <a:ext cx="9106682" cy="217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5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Common APP Architecture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379" y="1013008"/>
            <a:ext cx="10478123" cy="5889962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65" y="1245235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 smtClean="0">
                <a:solidFill>
                  <a:srgbClr val="E5AC18"/>
                </a:solidFill>
              </a:rPr>
              <a:t>Layer 4: User Facing Servers</a:t>
            </a:r>
            <a:endParaRPr lang="ko-KR" altLang="en-US" sz="2800" dirty="0">
              <a:solidFill>
                <a:srgbClr val="E5AC18"/>
              </a:solidFill>
            </a:endParaRPr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88" b="1"/>
          <a:stretch/>
        </p:blipFill>
        <p:spPr>
          <a:xfrm>
            <a:off x="1274096" y="5740732"/>
            <a:ext cx="9879212" cy="15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Ethereum’s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Defi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7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l="9915" t="14719" r="3370" b="1690"/>
          <a:stretch/>
        </p:blipFill>
        <p:spPr>
          <a:xfrm>
            <a:off x="1439055" y="1259173"/>
            <a:ext cx="9488913" cy="50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Blockchain</a:t>
            </a:r>
            <a:r>
              <a:rPr lang="en-US" altLang="ko-KR" dirty="0" smtClean="0"/>
              <a:t> Crypto Primitives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932" y="425901"/>
            <a:ext cx="11647170" cy="6547106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65" y="1245235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b="0" dirty="0" err="1" smtClean="0">
                <a:solidFill>
                  <a:srgbClr val="E5AC18"/>
                </a:solidFill>
              </a:rPr>
              <a:t>Blockchain</a:t>
            </a:r>
            <a:r>
              <a:rPr lang="en-US" altLang="ko-KR" sz="2800" b="0" dirty="0" smtClean="0">
                <a:solidFill>
                  <a:srgbClr val="E5AC18"/>
                </a:solidFill>
              </a:rPr>
              <a:t> are a </a:t>
            </a:r>
            <a:r>
              <a:rPr lang="en-US" altLang="ko-KR" sz="2800" dirty="0" smtClean="0">
                <a:solidFill>
                  <a:srgbClr val="E5AC18"/>
                </a:solidFill>
              </a:rPr>
              <a:t>consumer of advanced </a:t>
            </a:r>
            <a:r>
              <a:rPr lang="en-US" altLang="ko-KR" sz="2800" dirty="0">
                <a:solidFill>
                  <a:srgbClr val="E5AC18"/>
                </a:solidFill>
              </a:rPr>
              <a:t>c</a:t>
            </a:r>
            <a:r>
              <a:rPr lang="en-US" altLang="ko-KR" sz="2800" dirty="0" smtClean="0">
                <a:solidFill>
                  <a:srgbClr val="E5AC18"/>
                </a:solidFill>
              </a:rPr>
              <a:t>ryptographic primitives</a:t>
            </a:r>
            <a:endParaRPr lang="ko-KR" altLang="en-US" sz="2800" dirty="0">
              <a:solidFill>
                <a:srgbClr val="E5AC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62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Digital Signature</a:t>
            </a:r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65" y="1245235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000" dirty="0" smtClean="0">
                <a:solidFill>
                  <a:srgbClr val="E5AC18"/>
                </a:solidFill>
              </a:rPr>
              <a:t>Solution: Make signature depends on document</a:t>
            </a:r>
            <a:endParaRPr lang="ko-KR" altLang="en-US" sz="3000" dirty="0">
              <a:solidFill>
                <a:srgbClr val="E5AC1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54" y="454035"/>
            <a:ext cx="11392525" cy="64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Signatures on the </a:t>
            </a:r>
            <a:r>
              <a:rPr lang="en-US" altLang="ko-KR" dirty="0" err="1" smtClean="0"/>
              <a:t>Blockchain</a:t>
            </a:r>
            <a:r>
              <a:rPr lang="en-US" altLang="ko-KR" dirty="0" smtClean="0"/>
              <a:t>: </a:t>
            </a:r>
            <a:r>
              <a:rPr lang="en-US" altLang="ko-KR" u="sng" dirty="0" smtClean="0"/>
              <a:t>Used Everywhere</a:t>
            </a:r>
            <a:endParaRPr lang="ko-KR" altLang="en-US" u="sng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544830" y="1395316"/>
            <a:ext cx="11081385" cy="388103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500" b="1" dirty="0" smtClean="0"/>
              <a:t>Ensure </a:t>
            </a:r>
            <a:r>
              <a:rPr lang="en-US" sz="2500" b="1" dirty="0" err="1" smtClean="0"/>
              <a:t>Tx</a:t>
            </a:r>
            <a:r>
              <a:rPr lang="en-US" sz="2500" b="1" dirty="0" smtClean="0"/>
              <a:t> authorization</a:t>
            </a:r>
          </a:p>
          <a:p>
            <a:pPr marL="285750" indent="-285750">
              <a:buFontTx/>
              <a:buChar char="-"/>
            </a:pPr>
            <a:r>
              <a:rPr lang="en-US" sz="2500" b="1" dirty="0" smtClean="0"/>
              <a:t>Governance votes</a:t>
            </a:r>
          </a:p>
          <a:p>
            <a:pPr marL="285750" indent="-285750">
              <a:buFontTx/>
              <a:buChar char="-"/>
            </a:pPr>
            <a:r>
              <a:rPr lang="en-US" sz="2500" b="1" dirty="0" smtClean="0"/>
              <a:t>Consensus Protocol votes</a:t>
            </a:r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7"/>
            <a:ext cx="12192000" cy="68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BLS Signature Aggregation</a:t>
            </a:r>
            <a:endParaRPr lang="ko-KR" altLang="en-US" u="sng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65" y="1245235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b="0" dirty="0" smtClean="0">
                <a:solidFill>
                  <a:srgbClr val="E5AC18"/>
                </a:solidFill>
              </a:rPr>
              <a:t>Anyone </a:t>
            </a:r>
            <a:r>
              <a:rPr lang="en-US" altLang="ko-KR" sz="2800" dirty="0" smtClean="0">
                <a:solidFill>
                  <a:srgbClr val="E5AC18"/>
                </a:solidFill>
              </a:rPr>
              <a:t>can compress signatures into </a:t>
            </a:r>
            <a:r>
              <a:rPr lang="en-US" altLang="ko-KR" sz="2800" b="0" dirty="0" smtClean="0">
                <a:solidFill>
                  <a:srgbClr val="E5AC18"/>
                </a:solidFill>
              </a:rPr>
              <a:t>a single signature</a:t>
            </a:r>
            <a:endParaRPr lang="ko-KR" altLang="en-US" sz="2800" b="0" dirty="0">
              <a:solidFill>
                <a:srgbClr val="E5AC18"/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45" y="538035"/>
            <a:ext cx="10860508" cy="6104908"/>
          </a:xfrm>
        </p:spPr>
      </p:pic>
    </p:spTree>
    <p:extLst>
      <p:ext uri="{BB962C8B-B14F-4D97-AF65-F5344CB8AC3E}">
        <p14:creationId xmlns:p14="http://schemas.microsoft.com/office/powerpoint/2010/main" val="14059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Aggregation on the </a:t>
            </a:r>
            <a:r>
              <a:rPr lang="en-US" altLang="ko-KR" dirty="0" err="1" smtClean="0"/>
              <a:t>Blockchain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47" y="502183"/>
            <a:ext cx="11360204" cy="63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Commitments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525779" y="2327946"/>
            <a:ext cx="11081385" cy="3881033"/>
          </a:xfrm>
        </p:spPr>
        <p:txBody>
          <a:bodyPr/>
          <a:lstStyle/>
          <a:p>
            <a:r>
              <a:rPr lang="en-US" sz="2000" dirty="0" smtClean="0"/>
              <a:t>Many applications: e.g., an APP for a </a:t>
            </a:r>
            <a:r>
              <a:rPr lang="en-US" sz="2000" b="1" dirty="0" smtClean="0"/>
              <a:t>sealed bid auction</a:t>
            </a: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Every participant </a:t>
            </a:r>
            <a:r>
              <a:rPr lang="en-US" sz="2000" b="1" dirty="0" smtClean="0"/>
              <a:t>commits</a:t>
            </a:r>
            <a:r>
              <a:rPr lang="en-US" sz="2000" dirty="0" smtClean="0"/>
              <a:t> to its bid,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Once all bids are in, everyone opens their commitments.</a:t>
            </a:r>
            <a:endParaRPr 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65" y="1245235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b="0" dirty="0" smtClean="0">
                <a:solidFill>
                  <a:srgbClr val="E5AC18"/>
                </a:solidFill>
              </a:rPr>
              <a:t>Cryptographic commitment: emulates an envelopes</a:t>
            </a:r>
            <a:endParaRPr lang="ko-KR" altLang="en-US" sz="2800" dirty="0">
              <a:solidFill>
                <a:srgbClr val="E5AC1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03" y="1381885"/>
            <a:ext cx="9741897" cy="54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Committing to a Tuple of Values: </a:t>
            </a:r>
            <a:r>
              <a:rPr lang="en-US" altLang="ko-KR" dirty="0" err="1" smtClean="0"/>
              <a:t>Merkle</a:t>
            </a:r>
            <a:r>
              <a:rPr lang="en-US" altLang="ko-KR" dirty="0" smtClean="0"/>
              <a:t> Trees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832"/>
            <a:ext cx="12192000" cy="67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Layers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What Is a </a:t>
            </a:r>
            <a:r>
              <a:rPr lang="en-US" altLang="ko-KR" dirty="0" err="1"/>
              <a:t>B</a:t>
            </a:r>
            <a:r>
              <a:rPr lang="en-US" altLang="ko-KR" dirty="0" err="1" smtClean="0"/>
              <a:t>lockchain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210" y="-175297"/>
            <a:ext cx="12512094" cy="7033297"/>
          </a:xfrm>
        </p:spPr>
      </p:pic>
    </p:spTree>
    <p:extLst>
      <p:ext uri="{BB962C8B-B14F-4D97-AF65-F5344CB8AC3E}">
        <p14:creationId xmlns:p14="http://schemas.microsoft.com/office/powerpoint/2010/main" val="295317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Committing to a Tuple of Values: </a:t>
            </a:r>
            <a:r>
              <a:rPr lang="en-US" altLang="ko-KR" dirty="0" err="1" smtClean="0"/>
              <a:t>Merkle</a:t>
            </a:r>
            <a:r>
              <a:rPr lang="en-US" altLang="ko-KR" dirty="0" smtClean="0"/>
              <a:t> Trees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832"/>
            <a:ext cx="12192000" cy="67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9" y="555150"/>
            <a:ext cx="11212643" cy="630285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Keeping State off the Chain</a:t>
            </a:r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65" y="1245235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b="0" dirty="0" smtClean="0">
                <a:solidFill>
                  <a:srgbClr val="E5AC18"/>
                </a:solidFill>
              </a:rPr>
              <a:t>Database of account balances</a:t>
            </a:r>
            <a:endParaRPr lang="ko-KR" altLang="en-US" sz="2800" dirty="0">
              <a:solidFill>
                <a:srgbClr val="E5AC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4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Keeping State off the Chain</a:t>
            </a:r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65" y="1245235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b="0" dirty="0" smtClean="0">
                <a:solidFill>
                  <a:srgbClr val="E5AC18"/>
                </a:solidFill>
              </a:rPr>
              <a:t>Database of account balances</a:t>
            </a:r>
            <a:endParaRPr lang="ko-KR" altLang="en-US" sz="2800" dirty="0">
              <a:solidFill>
                <a:srgbClr val="E5AC1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95" y="555150"/>
            <a:ext cx="11212643" cy="630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Is a Proof System? (Informal)</a:t>
            </a:r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65" y="1245235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 smtClean="0">
                <a:solidFill>
                  <a:srgbClr val="E5AC18"/>
                </a:solidFill>
              </a:rPr>
              <a:t>Goal: Prover </a:t>
            </a:r>
            <a:r>
              <a:rPr lang="en-US" altLang="ko-KR" sz="2800" b="0" dirty="0" smtClean="0">
                <a:solidFill>
                  <a:srgbClr val="E5AC18"/>
                </a:solidFill>
              </a:rPr>
              <a:t>wants to convince a </a:t>
            </a:r>
            <a:r>
              <a:rPr lang="en-US" altLang="ko-KR" sz="2800" dirty="0" smtClean="0">
                <a:solidFill>
                  <a:srgbClr val="E5AC18"/>
                </a:solidFill>
              </a:rPr>
              <a:t>verifier</a:t>
            </a:r>
            <a:r>
              <a:rPr lang="en-US" altLang="ko-KR" sz="2800" b="0" dirty="0" smtClean="0">
                <a:solidFill>
                  <a:srgbClr val="E5AC18"/>
                </a:solidFill>
              </a:rPr>
              <a:t> that a </a:t>
            </a:r>
            <a:r>
              <a:rPr lang="en-US" altLang="ko-KR" sz="2800" dirty="0" smtClean="0">
                <a:solidFill>
                  <a:srgbClr val="E5AC18"/>
                </a:solidFill>
              </a:rPr>
              <a:t>statement</a:t>
            </a:r>
            <a:r>
              <a:rPr lang="en-US" altLang="ko-KR" sz="2800" b="0" dirty="0" smtClean="0">
                <a:solidFill>
                  <a:srgbClr val="E5AC18"/>
                </a:solidFill>
              </a:rPr>
              <a:t> is true</a:t>
            </a:r>
            <a:endParaRPr lang="ko-KR" altLang="en-US" sz="2800" dirty="0">
              <a:solidFill>
                <a:srgbClr val="E5AC1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7"/>
            <a:ext cx="12192000" cy="68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1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Properties of a Proof System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780" y="3864964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 smtClean="0">
                <a:solidFill>
                  <a:srgbClr val="0077C8"/>
                </a:solidFill>
              </a:rPr>
              <a:t>Security:</a:t>
            </a:r>
            <a:endParaRPr lang="ko-KR" altLang="en-US" sz="2800" dirty="0">
              <a:solidFill>
                <a:srgbClr val="0077C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465819" y="1740091"/>
            <a:ext cx="11081385" cy="1533708"/>
          </a:xfrm>
        </p:spPr>
        <p:txBody>
          <a:bodyPr/>
          <a:lstStyle/>
          <a:p>
            <a:r>
              <a:rPr lang="en-US" b="1" dirty="0" smtClean="0"/>
              <a:t>Complete</a:t>
            </a:r>
            <a:r>
              <a:rPr lang="en-US" dirty="0" smtClean="0"/>
              <a:t>			: If statement is true, prover can convince verifier.</a:t>
            </a:r>
          </a:p>
          <a:p>
            <a:r>
              <a:rPr lang="en-US" b="1" dirty="0" smtClean="0"/>
              <a:t>Succinct proof</a:t>
            </a:r>
            <a:r>
              <a:rPr lang="en-US" dirty="0" smtClean="0"/>
              <a:t>		: Proof is short (logarithmic in statement size).</a:t>
            </a:r>
          </a:p>
          <a:p>
            <a:r>
              <a:rPr lang="en-US" b="1" dirty="0" smtClean="0"/>
              <a:t>Fast verification</a:t>
            </a:r>
            <a:r>
              <a:rPr lang="en-US" dirty="0"/>
              <a:t>	</a:t>
            </a:r>
            <a:r>
              <a:rPr lang="en-US" dirty="0" smtClean="0"/>
              <a:t>	: </a:t>
            </a:r>
            <a:r>
              <a:rPr lang="en-US" dirty="0"/>
              <a:t>V</a:t>
            </a:r>
            <a:r>
              <a:rPr lang="en-US" dirty="0" smtClean="0"/>
              <a:t>erification is fast (logarithmic in statement size).</a:t>
            </a:r>
            <a:endParaRPr lang="en-US" dirty="0"/>
          </a:p>
          <a:p>
            <a:r>
              <a:rPr lang="en-US" b="1" dirty="0" smtClean="0"/>
              <a:t>Efficient proof generation</a:t>
            </a:r>
            <a:r>
              <a:rPr lang="en-US" dirty="0"/>
              <a:t>	: </a:t>
            </a:r>
            <a:r>
              <a:rPr lang="en-US" dirty="0" smtClean="0"/>
              <a:t>Generating the proof takes linear time.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5819" y="4517109"/>
            <a:ext cx="11081385" cy="3881033"/>
          </a:xfrm>
          <a:prstGeom prst="rect">
            <a:avLst/>
          </a:prstGeom>
        </p:spPr>
        <p:txBody>
          <a:bodyPr lIns="90000" rIns="90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600" kern="1200" spc="-3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Sound</a:t>
            </a:r>
            <a:r>
              <a:rPr lang="en-US" dirty="0" smtClean="0"/>
              <a:t>			: Prover cannot convince verifier of a false statement.</a:t>
            </a:r>
          </a:p>
          <a:p>
            <a:r>
              <a:rPr lang="en-US" b="1" dirty="0" smtClean="0"/>
              <a:t>Zero knowledge </a:t>
            </a:r>
            <a:r>
              <a:rPr lang="en-US" dirty="0" smtClean="0"/>
              <a:t>(optional)	: Verifier learns nothing about the witness.</a:t>
            </a:r>
          </a:p>
        </p:txBody>
      </p:sp>
    </p:spTree>
    <p:extLst>
      <p:ext uri="{BB962C8B-B14F-4D97-AF65-F5344CB8AC3E}">
        <p14:creationId xmlns:p14="http://schemas.microsoft.com/office/powerpoint/2010/main" val="280551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1: Scalability (Rollup) … no ZK</a:t>
            </a:r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65" y="1245235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 smtClean="0">
                <a:solidFill>
                  <a:srgbClr val="E5AC18"/>
                </a:solidFill>
              </a:rPr>
              <a:t>TODAY:</a:t>
            </a:r>
            <a:r>
              <a:rPr lang="en-US" altLang="ko-KR" sz="2800" b="0" dirty="0" smtClean="0">
                <a:solidFill>
                  <a:srgbClr val="E5AC18"/>
                </a:solidFill>
              </a:rPr>
              <a:t> Every </a:t>
            </a:r>
            <a:r>
              <a:rPr lang="en-US" altLang="ko-KR" sz="2800" dirty="0" smtClean="0">
                <a:solidFill>
                  <a:srgbClr val="E5AC18"/>
                </a:solidFill>
              </a:rPr>
              <a:t>miner must verify </a:t>
            </a:r>
            <a:r>
              <a:rPr lang="en-US" altLang="ko-KR" sz="2800" b="0" dirty="0" smtClean="0">
                <a:solidFill>
                  <a:srgbClr val="E5AC18"/>
                </a:solidFill>
              </a:rPr>
              <a:t>every posted </a:t>
            </a:r>
            <a:r>
              <a:rPr lang="en-US" altLang="ko-KR" sz="2800" b="0" dirty="0" err="1" smtClean="0">
                <a:solidFill>
                  <a:srgbClr val="E5AC18"/>
                </a:solidFill>
              </a:rPr>
              <a:t>Tx</a:t>
            </a:r>
            <a:endParaRPr lang="ko-KR" altLang="en-US" sz="2800" dirty="0">
              <a:solidFill>
                <a:srgbClr val="E5AC18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1" y="925716"/>
            <a:ext cx="10786492" cy="6063302"/>
          </a:xfrm>
        </p:spPr>
      </p:pic>
    </p:spTree>
    <p:extLst>
      <p:ext uri="{BB962C8B-B14F-4D97-AF65-F5344CB8AC3E}">
        <p14:creationId xmlns:p14="http://schemas.microsoft.com/office/powerpoint/2010/main" val="40964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Application 2: Private Data on a Public </a:t>
            </a:r>
            <a:r>
              <a:rPr lang="en-US" altLang="ko-KR" sz="2800" dirty="0" err="1" smtClean="0"/>
              <a:t>Blockchain</a:t>
            </a:r>
            <a:endParaRPr lang="ko-KR" alt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97" y="964367"/>
            <a:ext cx="10479440" cy="5890702"/>
          </a:xfr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65" y="1245235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 smtClean="0">
                <a:solidFill>
                  <a:srgbClr val="E5AC18"/>
                </a:solidFill>
              </a:rPr>
              <a:t>Today: </a:t>
            </a:r>
            <a:r>
              <a:rPr lang="en-US" altLang="ko-KR" sz="2400" b="0" dirty="0" smtClean="0">
                <a:solidFill>
                  <a:srgbClr val="E5AC18"/>
                </a:solidFill>
              </a:rPr>
              <a:t>Data on </a:t>
            </a:r>
            <a:r>
              <a:rPr lang="en-US" altLang="ko-KR" sz="2400" b="0" dirty="0" err="1" smtClean="0">
                <a:solidFill>
                  <a:srgbClr val="E5AC18"/>
                </a:solidFill>
              </a:rPr>
              <a:t>blockchain</a:t>
            </a:r>
            <a:r>
              <a:rPr lang="en-US" altLang="ko-KR" sz="2400" b="0" dirty="0" smtClean="0">
                <a:solidFill>
                  <a:srgbClr val="E5AC18"/>
                </a:solidFill>
              </a:rPr>
              <a:t> is public</a:t>
            </a:r>
          </a:p>
          <a:p>
            <a:pPr marL="0" indent="0">
              <a:buNone/>
            </a:pPr>
            <a:r>
              <a:rPr lang="en-US" altLang="ko-KR" sz="2400" b="0" dirty="0">
                <a:solidFill>
                  <a:srgbClr val="E5AC18"/>
                </a:solidFill>
              </a:rPr>
              <a:t> </a:t>
            </a:r>
            <a:r>
              <a:rPr lang="en-US" altLang="ko-KR" sz="2400" b="0" dirty="0" smtClean="0">
                <a:solidFill>
                  <a:srgbClr val="E5AC18"/>
                </a:solidFill>
              </a:rPr>
              <a:t>         Businesses cannot use for private B2B applications</a:t>
            </a:r>
            <a:endParaRPr lang="ko-KR" altLang="en-US" sz="2400" dirty="0">
              <a:solidFill>
                <a:srgbClr val="E5AC18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660367" y="1457460"/>
            <a:ext cx="400050" cy="0"/>
          </a:xfrm>
          <a:prstGeom prst="straightConnector1">
            <a:avLst/>
          </a:prstGeom>
          <a:ln w="12700">
            <a:solidFill>
              <a:srgbClr val="E5AC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4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When To Use a </a:t>
            </a:r>
            <a:r>
              <a:rPr lang="en-US" altLang="ko-KR" dirty="0" err="1" smtClean="0"/>
              <a:t>blockchain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2" y="232395"/>
            <a:ext cx="10971119" cy="616708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525780" y="4000500"/>
            <a:ext cx="11081385" cy="2500579"/>
          </a:xfrm>
        </p:spPr>
        <p:txBody>
          <a:bodyPr/>
          <a:lstStyle/>
          <a:p>
            <a:r>
              <a:rPr lang="en-US" sz="2000" b="1" dirty="0" smtClean="0"/>
              <a:t>Always ask: Why not use a centralized system?</a:t>
            </a:r>
          </a:p>
          <a:p>
            <a:endParaRPr lang="en-US" sz="2000" b="1" dirty="0" smtClean="0"/>
          </a:p>
          <a:p>
            <a:pPr marL="342900" indent="-342900">
              <a:buFontTx/>
              <a:buChar char="-"/>
            </a:pPr>
            <a:r>
              <a:rPr lang="en-US" sz="2000" b="1" dirty="0" err="1" smtClean="0"/>
              <a:t>Blockchain</a:t>
            </a:r>
            <a:r>
              <a:rPr lang="en-US" sz="2000" b="1" dirty="0" smtClean="0"/>
              <a:t> positives	: </a:t>
            </a:r>
            <a:r>
              <a:rPr lang="en-US" sz="2000" dirty="0" smtClean="0"/>
              <a:t>Used when there is no single party trusted by everyone.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Negatives			: </a:t>
            </a:r>
            <a:r>
              <a:rPr lang="en-US" sz="2000" dirty="0" smtClean="0"/>
              <a:t>Slower and more complex than a centralized system.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865" y="1245235"/>
            <a:ext cx="11097305" cy="65214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b="0" dirty="0" smtClean="0">
                <a:solidFill>
                  <a:srgbClr val="E5AC18"/>
                </a:solidFill>
              </a:rPr>
              <a:t>Cryptographic commitment: emulates an envelopes</a:t>
            </a:r>
            <a:endParaRPr lang="ko-KR" altLang="en-US" sz="2800" dirty="0">
              <a:solidFill>
                <a:srgbClr val="E5AC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20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When To Use a blockchain?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525780" y="4000500"/>
            <a:ext cx="11081385" cy="2500579"/>
          </a:xfrm>
        </p:spPr>
        <p:txBody>
          <a:bodyPr/>
          <a:lstStyle/>
          <a:p>
            <a:r>
              <a:rPr lang="en-US" sz="2000" b="1" dirty="0" smtClean="0"/>
              <a:t>Always ask: Why not use a centralized system?</a:t>
            </a:r>
          </a:p>
          <a:p>
            <a:endParaRPr lang="en-US" sz="2000" b="1" dirty="0" smtClean="0"/>
          </a:p>
          <a:p>
            <a:pPr marL="342900" indent="-342900">
              <a:buFontTx/>
              <a:buChar char="-"/>
            </a:pPr>
            <a:r>
              <a:rPr lang="en-US" sz="2000" b="1" dirty="0" err="1" smtClean="0"/>
              <a:t>Blockchain</a:t>
            </a:r>
            <a:r>
              <a:rPr lang="en-US" sz="2000" b="1" dirty="0" smtClean="0"/>
              <a:t> positives	: </a:t>
            </a:r>
            <a:r>
              <a:rPr lang="en-US" sz="2000" dirty="0" smtClean="0"/>
              <a:t>Used when there is no single party trusted by everyone.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Negatives			: </a:t>
            </a:r>
            <a:r>
              <a:rPr lang="en-US" sz="2000" dirty="0" smtClean="0"/>
              <a:t>Slower and more complex than a centralized system.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2457"/>
          <a:stretch/>
        </p:blipFill>
        <p:spPr>
          <a:xfrm>
            <a:off x="-44060" y="1587500"/>
            <a:ext cx="12246464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3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288923-1817-4480-A8DE-FA3397B3C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4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Consensus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LAYER 1: Consensus Layer (Informal)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544830" y="2279736"/>
            <a:ext cx="11081385" cy="3881033"/>
          </a:xfrm>
        </p:spPr>
        <p:txBody>
          <a:bodyPr/>
          <a:lstStyle/>
          <a:p>
            <a:r>
              <a:rPr lang="en-US" sz="2000" dirty="0" smtClean="0">
                <a:solidFill>
                  <a:srgbClr val="0077C8"/>
                </a:solidFill>
              </a:rPr>
              <a:t>A </a:t>
            </a:r>
            <a:r>
              <a:rPr lang="en-US" sz="2000" b="1" dirty="0" smtClean="0">
                <a:solidFill>
                  <a:srgbClr val="0077C8"/>
                </a:solidFill>
              </a:rPr>
              <a:t>public data structure </a:t>
            </a:r>
            <a:r>
              <a:rPr lang="en-US" sz="2000" dirty="0" smtClean="0">
                <a:solidFill>
                  <a:srgbClr val="0077C8"/>
                </a:solidFill>
              </a:rPr>
              <a:t>(ledger) that provides:</a:t>
            </a:r>
            <a:endParaRPr lang="en-US" b="1" dirty="0" smtClean="0"/>
          </a:p>
          <a:p>
            <a:r>
              <a:rPr lang="en-US" b="1" dirty="0" smtClean="0"/>
              <a:t>Persistence</a:t>
            </a:r>
            <a:r>
              <a:rPr lang="en-US" dirty="0" smtClean="0"/>
              <a:t>	: Once added, data can never be removed*</a:t>
            </a:r>
          </a:p>
          <a:p>
            <a:r>
              <a:rPr lang="en-US" b="1" dirty="0" smtClean="0"/>
              <a:t>Consensus</a:t>
            </a:r>
            <a:r>
              <a:rPr lang="en-US" dirty="0" smtClean="0"/>
              <a:t>	: All honest participant have the same data**</a:t>
            </a:r>
          </a:p>
          <a:p>
            <a:r>
              <a:rPr lang="en-US" b="1" dirty="0" smtClean="0"/>
              <a:t>Liveness</a:t>
            </a:r>
            <a:r>
              <a:rPr lang="en-US" dirty="0" smtClean="0"/>
              <a:t>		: Honest participants can add new transactions</a:t>
            </a:r>
          </a:p>
          <a:p>
            <a:r>
              <a:rPr lang="en-US" b="1" dirty="0" smtClean="0"/>
              <a:t>Open(?)		</a:t>
            </a:r>
            <a:r>
              <a:rPr lang="en-US" dirty="0" smtClean="0"/>
              <a:t>: Anyone can be a participant (no authentication)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7"/>
          <a:stretch/>
        </p:blipFill>
        <p:spPr>
          <a:xfrm>
            <a:off x="-145210" y="4856813"/>
            <a:ext cx="12512094" cy="200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Problem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This Not a New Problem…</a:t>
            </a:r>
            <a:endParaRPr lang="ko-KR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806" y="648538"/>
            <a:ext cx="10443639" cy="5870578"/>
          </a:xfrm>
        </p:spPr>
      </p:pic>
    </p:spTree>
    <p:extLst>
      <p:ext uri="{BB962C8B-B14F-4D97-AF65-F5344CB8AC3E}">
        <p14:creationId xmlns:p14="http://schemas.microsoft.com/office/powerpoint/2010/main" val="3316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Are Blocks Added to Chain?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/>
              <a:t>Blockchain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953412" y="1408408"/>
            <a:ext cx="262758" cy="262758"/>
          </a:xfrm>
          <a:prstGeom prst="rect">
            <a:avLst/>
          </a:prstGeom>
          <a:solidFill>
            <a:srgbClr val="E5AC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9820" y="1408408"/>
            <a:ext cx="262758" cy="262758"/>
          </a:xfrm>
          <a:prstGeom prst="rect">
            <a:avLst/>
          </a:prstGeom>
          <a:solidFill>
            <a:srgbClr val="E5AC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6228" y="1408408"/>
            <a:ext cx="262758" cy="262758"/>
          </a:xfrm>
          <a:prstGeom prst="rect">
            <a:avLst/>
          </a:prstGeom>
          <a:solidFill>
            <a:srgbClr val="E5AC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5" y="928420"/>
            <a:ext cx="10548603" cy="5929580"/>
          </a:xfrm>
        </p:spPr>
      </p:pic>
    </p:spTree>
    <p:extLst>
      <p:ext uri="{BB962C8B-B14F-4D97-AF65-F5344CB8AC3E}">
        <p14:creationId xmlns:p14="http://schemas.microsoft.com/office/powerpoint/2010/main" val="22290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 Consensus: How?</a:t>
            </a:r>
            <a:endParaRPr lang="ko-KR" alt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820" y="44970"/>
            <a:ext cx="12275820" cy="6900483"/>
          </a:xfrm>
        </p:spPr>
      </p:pic>
    </p:spTree>
    <p:extLst>
      <p:ext uri="{BB962C8B-B14F-4D97-AF65-F5344CB8AC3E}">
        <p14:creationId xmlns:p14="http://schemas.microsoft.com/office/powerpoint/2010/main" val="25908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Layer 1.5: the </a:t>
            </a:r>
            <a:r>
              <a:rPr lang="en-US" altLang="ko-KR" dirty="0" err="1" smtClean="0"/>
              <a:t>Blockchain</a:t>
            </a:r>
            <a:r>
              <a:rPr lang="en-US" altLang="ko-KR" dirty="0" smtClean="0"/>
              <a:t> Computer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544830" y="1395316"/>
            <a:ext cx="11081385" cy="3881033"/>
          </a:xfrm>
        </p:spPr>
        <p:txBody>
          <a:bodyPr/>
          <a:lstStyle/>
          <a:p>
            <a:r>
              <a:rPr lang="en-US" sz="2000" b="1" dirty="0" smtClean="0">
                <a:solidFill>
                  <a:srgbClr val="0077C8"/>
                </a:solidFill>
              </a:rPr>
              <a:t>APP logic is encoded in a program that runs on </a:t>
            </a:r>
            <a:r>
              <a:rPr lang="en-US" sz="2000" b="1" dirty="0" err="1" smtClean="0">
                <a:solidFill>
                  <a:srgbClr val="0077C8"/>
                </a:solidFill>
              </a:rPr>
              <a:t>blockchain</a:t>
            </a:r>
            <a:endParaRPr lang="en-US" sz="2000" b="1" dirty="0" smtClean="0">
              <a:solidFill>
                <a:srgbClr val="0077C8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/>
              <a:t>Rules are enforced by a public program (public source code).</a:t>
            </a:r>
          </a:p>
          <a:p>
            <a:r>
              <a:rPr lang="en-US" sz="2000" b="1" dirty="0" smtClean="0"/>
              <a:t>              Transparency</a:t>
            </a:r>
            <a:r>
              <a:rPr lang="en-US" sz="2000" dirty="0" smtClean="0"/>
              <a:t>: No single trusted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party.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APP program is executed by parties who create new blocks.</a:t>
            </a:r>
          </a:p>
          <a:p>
            <a:r>
              <a:rPr lang="en-US" sz="2000" b="1" dirty="0" smtClean="0"/>
              <a:t>              Public verifiability</a:t>
            </a:r>
            <a:r>
              <a:rPr lang="en-US" sz="2000" dirty="0" smtClean="0"/>
              <a:t>: Anyone can verify state transition.</a:t>
            </a:r>
            <a:endParaRPr lang="en-US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87540" y="2346460"/>
            <a:ext cx="400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87540" y="3173230"/>
            <a:ext cx="400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9"/>
          <a:stretch/>
        </p:blipFill>
        <p:spPr>
          <a:xfrm>
            <a:off x="525779" y="4268463"/>
            <a:ext cx="11447793" cy="25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413" y="570309"/>
            <a:ext cx="9673613" cy="5437731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Running Program on a </a:t>
            </a:r>
            <a:r>
              <a:rPr lang="en-US" altLang="ko-KR" dirty="0" err="1" smtClean="0"/>
              <a:t>Blockchain</a:t>
            </a:r>
            <a:r>
              <a:rPr lang="en-US" altLang="ko-KR" dirty="0" smtClean="0"/>
              <a:t> (APPs)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360AE-5E34-41EE-A505-22E60DB67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/>
              <a:t>Blockchain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953412" y="1408408"/>
            <a:ext cx="262758" cy="262758"/>
          </a:xfrm>
          <a:prstGeom prst="rect">
            <a:avLst/>
          </a:prstGeom>
          <a:solidFill>
            <a:srgbClr val="E5AC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9820" y="1408408"/>
            <a:ext cx="262758" cy="262758"/>
          </a:xfrm>
          <a:prstGeom prst="rect">
            <a:avLst/>
          </a:prstGeom>
          <a:solidFill>
            <a:srgbClr val="885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15" name="Content Placeholder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9"/>
          <a:stretch/>
        </p:blipFill>
        <p:spPr>
          <a:xfrm>
            <a:off x="525780" y="4876444"/>
            <a:ext cx="11447793" cy="258953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911646" y="1407833"/>
            <a:ext cx="262758" cy="262758"/>
          </a:xfrm>
          <a:prstGeom prst="rect">
            <a:avLst/>
          </a:prstGeom>
          <a:solidFill>
            <a:srgbClr val="55B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63551" y="1439928"/>
            <a:ext cx="262758" cy="262758"/>
          </a:xfrm>
          <a:prstGeom prst="rect">
            <a:avLst/>
          </a:prstGeom>
          <a:solidFill>
            <a:srgbClr val="9BDD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9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72D3-486A-4653-9719-8E7ACFFB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Execution Environment</a:t>
            </a:r>
            <a:endParaRPr lang="ko-KR" alt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30" y="500851"/>
            <a:ext cx="11248547" cy="6323033"/>
          </a:xfrm>
        </p:spPr>
      </p:pic>
    </p:spTree>
    <p:extLst>
      <p:ext uri="{BB962C8B-B14F-4D97-AF65-F5344CB8AC3E}">
        <p14:creationId xmlns:p14="http://schemas.microsoft.com/office/powerpoint/2010/main" val="171225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384</Words>
  <Application>Microsoft Office PowerPoint</Application>
  <PresentationFormat>Widescreen</PresentationFormat>
  <Paragraphs>78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Noto Sans</vt:lpstr>
      <vt:lpstr>Wingdings</vt:lpstr>
      <vt:lpstr>Office 테마</vt:lpstr>
      <vt:lpstr>PowerPoint Presentation</vt:lpstr>
      <vt:lpstr>Layers</vt:lpstr>
      <vt:lpstr>Consensus</vt:lpstr>
      <vt:lpstr>The Problem</vt:lpstr>
      <vt:lpstr>How Are Blocks Added to Chain?</vt:lpstr>
      <vt:lpstr>Open Consensus: How?</vt:lpstr>
      <vt:lpstr>Layer 1.5: the Blockchain Computer</vt:lpstr>
      <vt:lpstr>Running Program on a Blockchain (APPs)</vt:lpstr>
      <vt:lpstr>Execution Environment</vt:lpstr>
      <vt:lpstr>Decentralized Applications (APPs)</vt:lpstr>
      <vt:lpstr>Common APP Architecture</vt:lpstr>
      <vt:lpstr>Ethereum’s Defi</vt:lpstr>
      <vt:lpstr>Blockchain Crypto Primitives</vt:lpstr>
      <vt:lpstr>Digital Signature</vt:lpstr>
      <vt:lpstr>Signatures on the Blockchain: Used Everywhere</vt:lpstr>
      <vt:lpstr>BLS Signature Aggregation</vt:lpstr>
      <vt:lpstr>Aggregation on the Blockchain</vt:lpstr>
      <vt:lpstr>Commitments</vt:lpstr>
      <vt:lpstr>Committing to a Tuple of Values: Merkle Trees</vt:lpstr>
      <vt:lpstr>Committing to a Tuple of Values: Merkle Trees</vt:lpstr>
      <vt:lpstr>Keeping State off the Chain</vt:lpstr>
      <vt:lpstr>Keeping State off the Chain</vt:lpstr>
      <vt:lpstr>What Is a Proof System? (Informal)</vt:lpstr>
      <vt:lpstr>Properties of a Proof System</vt:lpstr>
      <vt:lpstr>Application 1: Scalability (Rollup) … no ZK</vt:lpstr>
      <vt:lpstr>Application 2: Private Data on a Public Blockchain</vt:lpstr>
      <vt:lpstr>When To Use a blockchain?</vt:lpstr>
      <vt:lpstr>When To Use a blockchain?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QK6156</dc:creator>
  <cp:lastModifiedBy>srin</cp:lastModifiedBy>
  <cp:revision>55</cp:revision>
  <dcterms:created xsi:type="dcterms:W3CDTF">2022-01-24T04:20:26Z</dcterms:created>
  <dcterms:modified xsi:type="dcterms:W3CDTF">2022-03-09T03:28:11Z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